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gif" ContentType="image/gi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0"/>
  </p:notesMasterIdLst>
  <p:sldIdLst>
    <p:sldId id="256" r:id="rId2"/>
    <p:sldId id="261" r:id="rId3"/>
    <p:sldId id="262" r:id="rId4"/>
    <p:sldId id="263" r:id="rId5"/>
    <p:sldId id="270" r:id="rId6"/>
    <p:sldId id="264" r:id="rId7"/>
    <p:sldId id="258" r:id="rId8"/>
    <p:sldId id="259" r:id="rId9"/>
    <p:sldId id="271" r:id="rId10"/>
    <p:sldId id="265" r:id="rId11"/>
    <p:sldId id="273" r:id="rId12"/>
    <p:sldId id="260" r:id="rId13"/>
    <p:sldId id="272" r:id="rId14"/>
    <p:sldId id="266" r:id="rId15"/>
    <p:sldId id="267" r:id="rId16"/>
    <p:sldId id="268" r:id="rId17"/>
    <p:sldId id="274" r:id="rId18"/>
    <p:sldId id="269"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97"/>
  </p:normalViewPr>
  <p:slideViewPr>
    <p:cSldViewPr snapToGrid="0" snapToObjects="1">
      <p:cViewPr>
        <p:scale>
          <a:sx n="104" d="100"/>
          <a:sy n="104" d="100"/>
        </p:scale>
        <p:origin x="896" y="28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notesMaster" Target="notesMasters/notesMaster1.xml"/><Relationship Id="rId21" Type="http://schemas.openxmlformats.org/officeDocument/2006/relationships/presProps" Target="presProps.xml"/><Relationship Id="rId22" Type="http://schemas.openxmlformats.org/officeDocument/2006/relationships/viewProps" Target="viewProps.xml"/><Relationship Id="rId23" Type="http://schemas.openxmlformats.org/officeDocument/2006/relationships/theme" Target="theme/theme1.xml"/><Relationship Id="rId24"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FAE9335-7CD3-5548-89F6-329E0C92D987}" type="datetimeFigureOut">
              <a:rPr lang="en-US" smtClean="0"/>
              <a:t>11/29/16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F5C0DB6-3F33-8941-B76E-FAA1BCBF1A79}" type="slidenum">
              <a:rPr lang="en-US" smtClean="0"/>
              <a:t>‹#›</a:t>
            </a:fld>
            <a:endParaRPr lang="en-US"/>
          </a:p>
        </p:txBody>
      </p:sp>
    </p:spTree>
    <p:extLst>
      <p:ext uri="{BB962C8B-B14F-4D97-AF65-F5344CB8AC3E}">
        <p14:creationId xmlns:p14="http://schemas.microsoft.com/office/powerpoint/2010/main" val="16815318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1" name="Freeform 6"/>
          <p:cNvSpPr/>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10001" y="1449147"/>
            <a:ext cx="10572000" cy="2971051"/>
          </a:xfrm>
        </p:spPr>
        <p:txBody>
          <a:bodyPr/>
          <a:lstStyle>
            <a:lvl1pPr>
              <a:defRPr sz="5400"/>
            </a:lvl1pPr>
          </a:lstStyle>
          <a:p>
            <a:r>
              <a:rPr lang="en-US" smtClean="0"/>
              <a:t>Click to edit Master title style</a:t>
            </a:r>
            <a:endParaRPr lang="en-US" dirty="0"/>
          </a:p>
        </p:txBody>
      </p:sp>
      <p:sp>
        <p:nvSpPr>
          <p:cNvPr id="3" name="Subtitle 2"/>
          <p:cNvSpPr>
            <a:spLocks noGrp="1"/>
          </p:cNvSpPr>
          <p:nvPr>
            <p:ph type="subTitle" idx="1"/>
          </p:nvPr>
        </p:nvSpPr>
        <p:spPr>
          <a:xfrm>
            <a:off x="810001" y="5280847"/>
            <a:ext cx="10572000" cy="434974"/>
          </a:xfrm>
        </p:spPr>
        <p:txBody>
          <a:bodyPr anchor="t"/>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08B9EBBA-996F-894A-B54A-D6246ED52CEA}" type="datetimeFigureOut">
              <a:rPr lang="en-US" dirty="0"/>
              <a:pPr/>
              <a:t>11/29/16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0000" y="4800600"/>
            <a:ext cx="10561418" cy="566738"/>
          </a:xfrm>
        </p:spPr>
        <p:txBody>
          <a:bodyPr anchor="b">
            <a:normAutofit/>
          </a:bodyPr>
          <a:lstStyle>
            <a:lvl1pPr algn="l">
              <a:defRPr sz="2400" b="0"/>
            </a:lvl1pPr>
          </a:lstStyle>
          <a:p>
            <a:r>
              <a:rPr lang="en-US" smtClean="0"/>
              <a:t>Click to edit Master title style</a:t>
            </a:r>
            <a:endParaRPr lang="en-US" dirty="0"/>
          </a:p>
        </p:txBody>
      </p:sp>
      <p:sp>
        <p:nvSpPr>
          <p:cNvPr id="15" name="Picture Placeholder 14"/>
          <p:cNvSpPr>
            <a:spLocks noGrp="1" noChangeAspect="1"/>
          </p:cNvSpPr>
          <p:nvPr>
            <p:ph type="pic" sz="quarter" idx="13"/>
          </p:nvPr>
        </p:nvSpPr>
        <p:spPr bwMode="auto">
          <a:xfrm>
            <a:off x="0" y="0"/>
            <a:ext cx="12192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1600"/>
            </a:lvl1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810000" y="5367338"/>
            <a:ext cx="10561418"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8C79C5D-2A6F-F04D-97DA-BEF2467B64E4}" type="datetimeFigureOut">
              <a:rPr lang="en-US" dirty="0"/>
              <a:pPr/>
              <a:t>11/29/16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8" name="Freeform 6"/>
          <p:cNvSpPr>
            <a:spLocks noChangeAspect="1"/>
          </p:cNvSpPr>
          <p:nvPr/>
        </p:nvSpPr>
        <p:spPr bwMode="auto">
          <a:xfrm>
            <a:off x="631697" y="1081456"/>
            <a:ext cx="6332416"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50985" y="1238502"/>
            <a:ext cx="5893840" cy="2645912"/>
          </a:xfrm>
        </p:spPr>
        <p:txBody>
          <a:bodyPr anchor="b"/>
          <a:lstStyle>
            <a:lvl1pPr algn="l">
              <a:defRPr sz="4200" b="1" cap="none"/>
            </a:lvl1pPr>
          </a:lstStyle>
          <a:p>
            <a:r>
              <a:rPr lang="en-US" smtClean="0"/>
              <a:t>Click to edit Master title style</a:t>
            </a:r>
            <a:endParaRPr lang="en-US" dirty="0"/>
          </a:p>
        </p:txBody>
      </p:sp>
      <p:sp>
        <p:nvSpPr>
          <p:cNvPr id="3" name="Text Placeholder 2"/>
          <p:cNvSpPr>
            <a:spLocks noGrp="1"/>
          </p:cNvSpPr>
          <p:nvPr>
            <p:ph type="body" idx="1"/>
          </p:nvPr>
        </p:nvSpPr>
        <p:spPr>
          <a:xfrm>
            <a:off x="853190" y="4443680"/>
            <a:ext cx="5891636" cy="713241"/>
          </a:xfrm>
        </p:spPr>
        <p:txBody>
          <a:bodyPr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9" name="Text Placeholder 5"/>
          <p:cNvSpPr>
            <a:spLocks noGrp="1"/>
          </p:cNvSpPr>
          <p:nvPr>
            <p:ph type="body" sz="quarter" idx="16"/>
          </p:nvPr>
        </p:nvSpPr>
        <p:spPr>
          <a:xfrm>
            <a:off x="7574642" y="1081456"/>
            <a:ext cx="3810001" cy="4075465"/>
          </a:xfrm>
        </p:spPr>
        <p:txBody>
          <a:bodyPr anchor="t"/>
          <a:lstStyle>
            <a:lvl1pPr marL="0" indent="0">
              <a:buFontTx/>
              <a:buNone/>
              <a:defRPr/>
            </a:lvl1pPr>
          </a:lstStyle>
          <a:p>
            <a:pPr lvl="0"/>
            <a:r>
              <a:rPr lang="en-US" smtClean="0"/>
              <a:t>Click to edit Master text styles</a:t>
            </a:r>
          </a:p>
        </p:txBody>
      </p:sp>
      <p:sp>
        <p:nvSpPr>
          <p:cNvPr id="4" name="Date Placeholder 3"/>
          <p:cNvSpPr>
            <a:spLocks noGrp="1"/>
          </p:cNvSpPr>
          <p:nvPr>
            <p:ph type="dt" sz="half" idx="10"/>
          </p:nvPr>
        </p:nvSpPr>
        <p:spPr/>
        <p:txBody>
          <a:bodyPr/>
          <a:lstStyle/>
          <a:p>
            <a:fld id="{8DFA1846-DA80-1C48-A609-854EA85C59AD}" type="datetimeFigureOut">
              <a:rPr lang="en-US" dirty="0"/>
              <a:pPr/>
              <a:t>11/29/16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9" name="Freeform 6"/>
          <p:cNvSpPr>
            <a:spLocks noChangeAspect="1"/>
          </p:cNvSpPr>
          <p:nvPr/>
        </p:nvSpPr>
        <p:spPr bwMode="auto">
          <a:xfrm>
            <a:off x="1140884" y="2286585"/>
            <a:ext cx="4895115"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357089" y="2435957"/>
            <a:ext cx="4382521" cy="2007789"/>
          </a:xfrm>
        </p:spPr>
        <p:txBody>
          <a:bodyPr/>
          <a:lstStyle>
            <a:lvl1pPr>
              <a:defRPr sz="3200"/>
            </a:lvl1pPr>
          </a:lstStyle>
          <a:p>
            <a:r>
              <a:rPr lang="en-US" smtClean="0"/>
              <a:t>Click to edit Master title style</a:t>
            </a:r>
            <a:endParaRPr lang="en-US" dirty="0"/>
          </a:p>
        </p:txBody>
      </p:sp>
      <p:sp>
        <p:nvSpPr>
          <p:cNvPr id="6" name="Text Placeholder 5"/>
          <p:cNvSpPr>
            <a:spLocks noGrp="1"/>
          </p:cNvSpPr>
          <p:nvPr>
            <p:ph type="body" sz="quarter" idx="16"/>
          </p:nvPr>
        </p:nvSpPr>
        <p:spPr>
          <a:xfrm>
            <a:off x="6156000" y="2286000"/>
            <a:ext cx="4880300" cy="2295525"/>
          </a:xfrm>
        </p:spPr>
        <p:txBody>
          <a:bodyPr anchor="t"/>
          <a:lstStyle>
            <a:lvl1pPr marL="0" indent="0">
              <a:buFontTx/>
              <a:buNone/>
              <a:defRPr/>
            </a:lvl1pPr>
          </a:lstStyle>
          <a:p>
            <a:pPr lvl="0"/>
            <a:r>
              <a:rPr lang="en-US" smtClean="0"/>
              <a:t>Click to edit Master text styles</a:t>
            </a:r>
          </a:p>
        </p:txBody>
      </p:sp>
      <p:sp>
        <p:nvSpPr>
          <p:cNvPr id="2" name="Date Placeholder 1"/>
          <p:cNvSpPr>
            <a:spLocks noGrp="1"/>
          </p:cNvSpPr>
          <p:nvPr>
            <p:ph type="dt" sz="half" idx="10"/>
          </p:nvPr>
        </p:nvSpPr>
        <p:spPr/>
        <p:txBody>
          <a:bodyPr/>
          <a:lstStyle/>
          <a:p>
            <a:fld id="{FBF54567-0DE4-3F47-BF90-CB84690072F9}" type="datetimeFigureOut">
              <a:rPr lang="en-US" dirty="0"/>
              <a:pPr/>
              <a:t>11/29/16</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6C52C72-DE31-F449-A4ED-4C594FD91407}" type="datetimeFigureOut">
              <a:rPr lang="en-US" dirty="0"/>
              <a:pPr/>
              <a:t>11/29/16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2" name="Freeform 6"/>
          <p:cNvSpPr>
            <a:spLocks noChangeAspect="1"/>
          </p:cNvSpPr>
          <p:nvPr/>
        </p:nvSpPr>
        <p:spPr bwMode="auto">
          <a:xfrm>
            <a:off x="7669651" y="446089"/>
            <a:ext cx="4522349" cy="5414962"/>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183540" y="586171"/>
            <a:ext cx="2494791" cy="513479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10001" y="446089"/>
            <a:ext cx="6611540" cy="5414962"/>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D62726E-379B-B349-9EED-81ED093FA806}" type="datetimeFigureOut">
              <a:rPr lang="en-US" dirty="0"/>
              <a:pPr/>
              <a:t>11/29/16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1"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447188"/>
            <a:ext cx="10571998" cy="970450"/>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818712" y="2222287"/>
            <a:ext cx="10554574" cy="363651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B3A1323-8D79-1946-B0D7-40001CF92E9D}" type="datetimeFigureOut">
              <a:rPr lang="en-US" dirty="0"/>
              <a:pPr/>
              <a:t>11/29/16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 name="Freeform 7"/>
          <p:cNvSpPr/>
          <p:nvPr/>
        </p:nvSpPr>
        <p:spPr bwMode="auto">
          <a:xfrm>
            <a:off x="0" y="1"/>
            <a:ext cx="12192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2951396"/>
            <a:ext cx="10561418" cy="1468800"/>
          </a:xfrm>
        </p:spPr>
        <p:txBody>
          <a:bodyPr anchor="b"/>
          <a:lstStyle>
            <a:lvl1pPr algn="r">
              <a:defRPr sz="4800" b="1" cap="none"/>
            </a:lvl1pPr>
          </a:lstStyle>
          <a:p>
            <a:r>
              <a:rPr lang="en-US" smtClean="0"/>
              <a:t>Click to edit Master title style</a:t>
            </a:r>
            <a:endParaRPr lang="en-US" dirty="0"/>
          </a:p>
        </p:txBody>
      </p:sp>
      <p:sp>
        <p:nvSpPr>
          <p:cNvPr id="3" name="Text Placeholder 2"/>
          <p:cNvSpPr>
            <a:spLocks noGrp="1"/>
          </p:cNvSpPr>
          <p:nvPr>
            <p:ph type="body" idx="1"/>
          </p:nvPr>
        </p:nvSpPr>
        <p:spPr>
          <a:xfrm>
            <a:off x="810000" y="5281201"/>
            <a:ext cx="10561418" cy="433955"/>
          </a:xfrm>
        </p:spPr>
        <p:txBody>
          <a:bodyPr anchor="t">
            <a:no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DFA1846-DA80-1C48-A609-854EA85C59AD}" type="datetimeFigureOut">
              <a:rPr lang="en-US" dirty="0"/>
              <a:pPr/>
              <a:t>11/29/16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818712" y="2222287"/>
            <a:ext cx="5185873" cy="3638763"/>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7415" y="2222287"/>
            <a:ext cx="5194583" cy="3638764"/>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57302355-E14B-8545-A8F8-0FE83CC9D524}" type="datetimeFigureOut">
              <a:rPr lang="en-US" dirty="0"/>
              <a:pPr/>
              <a:t>11/29/16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814728" y="2174875"/>
            <a:ext cx="5189857"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14729" y="2751138"/>
            <a:ext cx="5189856" cy="3109913"/>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7415" y="2174875"/>
            <a:ext cx="5194583"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7415" y="2751138"/>
            <a:ext cx="5194583" cy="3109913"/>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02640F58-564D-2B4F-AE67-E407BA4FCF45}" type="datetimeFigureOut">
              <a:rPr lang="en-US" dirty="0"/>
              <a:pPr/>
              <a:t>11/29/16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F13A34C8-038E-2045-AF43-DF7DBB8E0E9E}" type="datetimeFigureOut">
              <a:rPr lang="en-US" dirty="0"/>
              <a:pPr/>
              <a:t>11/29/16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818C68F-D26B-8F47-958C-23B49CF8A634}" type="datetimeFigureOut">
              <a:rPr lang="en-US" dirty="0"/>
              <a:pPr/>
              <a:t>11/29/16</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2" name="Freeform 6"/>
          <p:cNvSpPr>
            <a:spLocks noChangeAspect="1"/>
          </p:cNvSpPr>
          <p:nvPr/>
        </p:nvSpPr>
        <p:spPr bwMode="auto">
          <a:xfrm>
            <a:off x="1073151" y="446087"/>
            <a:ext cx="3547533" cy="1814651"/>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073151" y="446088"/>
            <a:ext cx="3547533" cy="1618396"/>
          </a:xfrm>
        </p:spPr>
        <p:txBody>
          <a:bodyPr anchor="b"/>
          <a:lstStyle>
            <a:lvl1pPr algn="l">
              <a:defRPr sz="2000" b="1"/>
            </a:lvl1pPr>
          </a:lstStyle>
          <a:p>
            <a:r>
              <a:rPr lang="en-US" smtClean="0"/>
              <a:t>Click to edit Master title style</a:t>
            </a:r>
            <a:endParaRPr lang="en-US" dirty="0"/>
          </a:p>
        </p:txBody>
      </p:sp>
      <p:sp>
        <p:nvSpPr>
          <p:cNvPr id="3" name="Content Placeholder 2"/>
          <p:cNvSpPr>
            <a:spLocks noGrp="1"/>
          </p:cNvSpPr>
          <p:nvPr>
            <p:ph idx="1"/>
          </p:nvPr>
        </p:nvSpPr>
        <p:spPr>
          <a:xfrm>
            <a:off x="4855633" y="446088"/>
            <a:ext cx="6252633" cy="5414963"/>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073151" y="2260738"/>
            <a:ext cx="3547533" cy="36003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0DF5E60-9974-AC48-9591-99C2BB44B7CF}" type="datetimeFigureOut">
              <a:rPr lang="en-US" dirty="0"/>
              <a:pPr/>
              <a:t>11/29/16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4728" y="727522"/>
            <a:ext cx="4852988" cy="1617163"/>
          </a:xfrm>
        </p:spPr>
        <p:txBody>
          <a:bodyPr anchor="b">
            <a:normAutofit/>
          </a:bodyPr>
          <a:lstStyle>
            <a:lvl1pPr algn="l">
              <a:defRPr sz="2400" b="0"/>
            </a:lvl1pPr>
          </a:lstStyle>
          <a:p>
            <a:r>
              <a:rPr lang="en-US" smtClean="0"/>
              <a:t>Click to edit Master title style</a:t>
            </a:r>
            <a:endParaRPr lang="en-US" dirty="0"/>
          </a:p>
        </p:txBody>
      </p:sp>
      <p:sp>
        <p:nvSpPr>
          <p:cNvPr id="9" name="Picture Placeholder 11"/>
          <p:cNvSpPr>
            <a:spLocks noGrp="1" noChangeAspect="1"/>
          </p:cNvSpPr>
          <p:nvPr>
            <p:ph type="pic" sz="quarter" idx="13"/>
          </p:nvPr>
        </p:nvSpPr>
        <p:spPr bwMode="auto">
          <a:xfrm>
            <a:off x="6098117" y="0"/>
            <a:ext cx="6093883" cy="68580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headEnd/>
            <a:tailEnd/>
          </a:ln>
          <a:effectLst/>
        </p:spPr>
        <p:txBody>
          <a:bodyPr wrap="square" numCol="1" anchor="t" anchorCtr="0" compatLnSpc="1">
            <a:prstTxWarp prst="textNoShape">
              <a:avLst/>
            </a:prstTxWarp>
            <a:normAutofit/>
          </a:bodyPr>
          <a:lstStyle>
            <a:lvl1pPr algn="ctr">
              <a:buFontTx/>
              <a:buNone/>
              <a:defRPr sz="1400"/>
            </a:lvl1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814728" y="2344684"/>
            <a:ext cx="4852988" cy="3516365"/>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3885810" y="6041362"/>
            <a:ext cx="976879" cy="365125"/>
          </a:xfrm>
        </p:spPr>
        <p:txBody>
          <a:bodyPr/>
          <a:lstStyle/>
          <a:p>
            <a:fld id="{18C79C5D-2A6F-F04D-97DA-BEF2467B64E4}" type="datetimeFigureOut">
              <a:rPr lang="en-US" dirty="0"/>
              <a:pPr/>
              <a:t>11/29/16</a:t>
            </a:fld>
            <a:endParaRPr lang="en-US" dirty="0"/>
          </a:p>
        </p:txBody>
      </p:sp>
      <p:sp>
        <p:nvSpPr>
          <p:cNvPr id="6" name="Footer Placeholder 5"/>
          <p:cNvSpPr>
            <a:spLocks noGrp="1"/>
          </p:cNvSpPr>
          <p:nvPr>
            <p:ph type="ftr" sz="quarter" idx="11"/>
          </p:nvPr>
        </p:nvSpPr>
        <p:spPr>
          <a:xfrm>
            <a:off x="590396" y="6041362"/>
            <a:ext cx="3295413" cy="365125"/>
          </a:xfrm>
        </p:spPr>
        <p:txBody>
          <a:bodyPr/>
          <a:lstStyle/>
          <a:p>
            <a:endParaRPr lang="en-US" dirty="0"/>
          </a:p>
        </p:txBody>
      </p:sp>
      <p:sp>
        <p:nvSpPr>
          <p:cNvPr id="7" name="Slide Number Placeholder 6"/>
          <p:cNvSpPr>
            <a:spLocks noGrp="1"/>
          </p:cNvSpPr>
          <p:nvPr>
            <p:ph type="sldNum" sz="quarter" idx="12"/>
          </p:nvPr>
        </p:nvSpPr>
        <p:spPr>
          <a:xfrm>
            <a:off x="4862689" y="5915888"/>
            <a:ext cx="1062155" cy="490599"/>
          </a:xfrm>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0000" y="447188"/>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en-US" smtClean="0"/>
              <a:t>Click to edit Master title style</a:t>
            </a:r>
            <a:endParaRPr lang="en-US" dirty="0"/>
          </a:p>
        </p:txBody>
      </p:sp>
      <p:sp>
        <p:nvSpPr>
          <p:cNvPr id="3" name="Text Placeholder 2"/>
          <p:cNvSpPr>
            <a:spLocks noGrp="1"/>
          </p:cNvSpPr>
          <p:nvPr>
            <p:ph type="body" idx="1"/>
          </p:nvPr>
        </p:nvSpPr>
        <p:spPr>
          <a:xfrm>
            <a:off x="810000" y="2184401"/>
            <a:ext cx="10563285" cy="3674397"/>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451514" y="6041362"/>
            <a:ext cx="8644320" cy="365125"/>
          </a:xfrm>
          <a:prstGeom prst="rect">
            <a:avLst/>
          </a:prstGeom>
        </p:spPr>
        <p:txBody>
          <a:bodyPr vert="horz" lIns="91440" tIns="45720" rIns="91440" bIns="45720" rtlCol="0" anchor="b"/>
          <a:lstStyle>
            <a:lvl1pPr algn="l">
              <a:defRPr sz="900">
                <a:solidFill>
                  <a:schemeClr val="tx1"/>
                </a:solidFill>
              </a:defRPr>
            </a:lvl1pPr>
          </a:lstStyle>
          <a:p>
            <a:endParaRPr lang="en-US" dirty="0"/>
          </a:p>
        </p:txBody>
      </p:sp>
      <p:sp>
        <p:nvSpPr>
          <p:cNvPr id="4" name="Date Placeholder 3"/>
          <p:cNvSpPr>
            <a:spLocks noGrp="1"/>
          </p:cNvSpPr>
          <p:nvPr>
            <p:ph type="dt" sz="half" idx="2"/>
          </p:nvPr>
        </p:nvSpPr>
        <p:spPr>
          <a:xfrm>
            <a:off x="9334626" y="6041362"/>
            <a:ext cx="1343706" cy="365125"/>
          </a:xfrm>
          <a:prstGeom prst="rect">
            <a:avLst/>
          </a:prstGeom>
        </p:spPr>
        <p:txBody>
          <a:bodyPr vert="horz" lIns="91440" tIns="45720" rIns="91440" bIns="45720" rtlCol="0" anchor="b"/>
          <a:lstStyle>
            <a:lvl1pPr algn="r">
              <a:defRPr sz="900">
                <a:solidFill>
                  <a:schemeClr val="tx1"/>
                </a:solidFill>
              </a:defRPr>
            </a:lvl1pPr>
          </a:lstStyle>
          <a:p>
            <a:fld id="{09B482E8-6E0E-1B4F-B1FD-C69DB9E858D9}" type="datetimeFigureOut">
              <a:rPr lang="en-US" dirty="0"/>
              <a:pPr/>
              <a:t>11/29/16</a:t>
            </a:fld>
            <a:endParaRPr lang="en-US" dirty="0"/>
          </a:p>
        </p:txBody>
      </p:sp>
      <p:sp>
        <p:nvSpPr>
          <p:cNvPr id="6" name="Slide Number Placeholder 5"/>
          <p:cNvSpPr>
            <a:spLocks noGrp="1"/>
          </p:cNvSpPr>
          <p:nvPr>
            <p:ph type="sldNum" sz="quarter" idx="4"/>
          </p:nvPr>
        </p:nvSpPr>
        <p:spPr>
          <a:xfrm>
            <a:off x="10678331" y="5915888"/>
            <a:ext cx="1062155" cy="490599"/>
          </a:xfrm>
          <a:prstGeom prst="rect">
            <a:avLst/>
          </a:prstGeom>
        </p:spPr>
        <p:txBody>
          <a:bodyPr vert="horz" lIns="91440" tIns="45720" rIns="91440" bIns="10800" rtlCol="0" anchor="b"/>
          <a:lstStyle>
            <a:lvl1pPr algn="r">
              <a:defRPr sz="2000">
                <a:solidFill>
                  <a:schemeClr val="accent1"/>
                </a:solidFill>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3" r:id="rId9"/>
    <p:sldLayoutId id="2147483657" r:id="rId10"/>
    <p:sldLayoutId id="2147483666" r:id="rId11"/>
    <p:sldLayoutId id="2147483661" r:id="rId12"/>
    <p:sldLayoutId id="2147483658" r:id="rId13"/>
    <p:sldLayoutId id="2147483659" r:id="rId14"/>
  </p:sldLayoutIdLst>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hf sldNum="0" hdr="0" ftr="0" dt="0"/>
  <p:txStyles>
    <p:title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2.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3.jpg"/><Relationship Id="rId3"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3.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4.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5.gi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6.png"/><Relationship Id="rId3" Type="http://schemas.openxmlformats.org/officeDocument/2006/relationships/image" Target="../media/image7.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t="15172"/>
          <a:stretch/>
        </p:blipFill>
        <p:spPr>
          <a:xfrm>
            <a:off x="-1" y="-1"/>
            <a:ext cx="12203151" cy="6858000"/>
          </a:xfrm>
          <a:prstGeom prst="rect">
            <a:avLst/>
          </a:prstGeom>
        </p:spPr>
      </p:pic>
      <p:sp>
        <p:nvSpPr>
          <p:cNvPr id="7" name="Rectangle 6"/>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49" y="0"/>
            <a:ext cx="12192001" cy="6880304"/>
          </a:xfrm>
          <a:prstGeom prst="rect">
            <a:avLst/>
          </a:prstGeom>
          <a:solidFill>
            <a:schemeClr val="accent1">
              <a:alpha val="62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Freeform 22"/>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25094"/>
            <a:ext cx="12192000" cy="2332906"/>
          </a:xfrm>
          <a:custGeom>
            <a:avLst/>
            <a:gdLst>
              <a:gd name="connsiteX0" fmla="*/ 0 w 12192000"/>
              <a:gd name="connsiteY0" fmla="*/ 0 h 2332906"/>
              <a:gd name="connsiteX1" fmla="*/ 1996017 w 12192000"/>
              <a:gd name="connsiteY1" fmla="*/ 0 h 2332906"/>
              <a:gd name="connsiteX2" fmla="*/ 2377017 w 12192000"/>
              <a:gd name="connsiteY2" fmla="*/ 263783 h 2332906"/>
              <a:gd name="connsiteX3" fmla="*/ 2385484 w 12192000"/>
              <a:gd name="connsiteY3" fmla="*/ 266713 h 2332906"/>
              <a:gd name="connsiteX4" fmla="*/ 2398184 w 12192000"/>
              <a:gd name="connsiteY4" fmla="*/ 271110 h 2332906"/>
              <a:gd name="connsiteX5" fmla="*/ 2410883 w 12192000"/>
              <a:gd name="connsiteY5" fmla="*/ 275506 h 2332906"/>
              <a:gd name="connsiteX6" fmla="*/ 2421467 w 12192000"/>
              <a:gd name="connsiteY6" fmla="*/ 275506 h 2332906"/>
              <a:gd name="connsiteX7" fmla="*/ 2434167 w 12192000"/>
              <a:gd name="connsiteY7" fmla="*/ 275506 h 2332906"/>
              <a:gd name="connsiteX8" fmla="*/ 2444750 w 12192000"/>
              <a:gd name="connsiteY8" fmla="*/ 271110 h 2332906"/>
              <a:gd name="connsiteX9" fmla="*/ 2457450 w 12192000"/>
              <a:gd name="connsiteY9" fmla="*/ 266713 h 2332906"/>
              <a:gd name="connsiteX10" fmla="*/ 2465917 w 12192000"/>
              <a:gd name="connsiteY10" fmla="*/ 263783 h 2332906"/>
              <a:gd name="connsiteX11" fmla="*/ 2846917 w 12192000"/>
              <a:gd name="connsiteY11" fmla="*/ 0 h 2332906"/>
              <a:gd name="connsiteX12" fmla="*/ 12192000 w 12192000"/>
              <a:gd name="connsiteY12" fmla="*/ 0 h 2332906"/>
              <a:gd name="connsiteX13" fmla="*/ 12192000 w 12192000"/>
              <a:gd name="connsiteY13" fmla="*/ 2332906 h 2332906"/>
              <a:gd name="connsiteX14" fmla="*/ 0 w 12192000"/>
              <a:gd name="connsiteY14" fmla="*/ 2332906 h 2332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192000" h="2332906">
                <a:moveTo>
                  <a:pt x="0" y="0"/>
                </a:moveTo>
                <a:lnTo>
                  <a:pt x="1996017" y="0"/>
                </a:lnTo>
                <a:lnTo>
                  <a:pt x="2377017" y="263783"/>
                </a:lnTo>
                <a:lnTo>
                  <a:pt x="2385484" y="266713"/>
                </a:lnTo>
                <a:lnTo>
                  <a:pt x="2398184" y="271110"/>
                </a:lnTo>
                <a:lnTo>
                  <a:pt x="2410883" y="275506"/>
                </a:lnTo>
                <a:lnTo>
                  <a:pt x="2421467" y="275506"/>
                </a:lnTo>
                <a:lnTo>
                  <a:pt x="2434167" y="275506"/>
                </a:lnTo>
                <a:lnTo>
                  <a:pt x="2444750" y="271110"/>
                </a:lnTo>
                <a:lnTo>
                  <a:pt x="2457450" y="266713"/>
                </a:lnTo>
                <a:lnTo>
                  <a:pt x="2465917" y="263783"/>
                </a:lnTo>
                <a:lnTo>
                  <a:pt x="2846917" y="0"/>
                </a:lnTo>
                <a:lnTo>
                  <a:pt x="12192000" y="0"/>
                </a:lnTo>
                <a:lnTo>
                  <a:pt x="12192000" y="2332906"/>
                </a:lnTo>
                <a:lnTo>
                  <a:pt x="0" y="2332906"/>
                </a:lnTo>
                <a:close/>
              </a:path>
            </a:pathLst>
          </a:custGeom>
          <a:solidFill>
            <a:schemeClr val="bg1">
              <a:alpha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258551" y="4712171"/>
            <a:ext cx="11697195" cy="694862"/>
          </a:xfrm>
        </p:spPr>
        <p:txBody>
          <a:bodyPr>
            <a:noAutofit/>
          </a:bodyPr>
          <a:lstStyle/>
          <a:p>
            <a:pPr>
              <a:lnSpc>
                <a:spcPct val="90000"/>
              </a:lnSpc>
            </a:pPr>
            <a:r>
              <a:rPr lang="en-US" sz="4800" dirty="0"/>
              <a:t>Genetic Programing Meets Agriculture</a:t>
            </a:r>
          </a:p>
        </p:txBody>
      </p:sp>
      <p:sp>
        <p:nvSpPr>
          <p:cNvPr id="3" name="Subtitle 2"/>
          <p:cNvSpPr>
            <a:spLocks noGrp="1"/>
          </p:cNvSpPr>
          <p:nvPr>
            <p:ph type="subTitle" idx="1"/>
          </p:nvPr>
        </p:nvSpPr>
        <p:spPr>
          <a:xfrm>
            <a:off x="821148" y="5407033"/>
            <a:ext cx="10572000" cy="1263889"/>
          </a:xfrm>
        </p:spPr>
        <p:txBody>
          <a:bodyPr>
            <a:noAutofit/>
          </a:bodyPr>
          <a:lstStyle/>
          <a:p>
            <a:pPr>
              <a:lnSpc>
                <a:spcPct val="80000"/>
              </a:lnSpc>
            </a:pPr>
            <a:r>
              <a:rPr lang="en-US" sz="2400" dirty="0"/>
              <a:t>Brad Bazemore</a:t>
            </a:r>
          </a:p>
          <a:p>
            <a:pPr>
              <a:lnSpc>
                <a:spcPct val="80000"/>
              </a:lnSpc>
            </a:pPr>
            <a:r>
              <a:rPr lang="en-US" sz="2400" dirty="0"/>
              <a:t>Brent Lippert</a:t>
            </a:r>
          </a:p>
          <a:p>
            <a:pPr>
              <a:lnSpc>
                <a:spcPct val="80000"/>
              </a:lnSpc>
            </a:pPr>
            <a:r>
              <a:rPr lang="en-US" sz="2400" dirty="0"/>
              <a:t>Chandler Kincaid</a:t>
            </a:r>
          </a:p>
        </p:txBody>
      </p:sp>
    </p:spTree>
    <p:extLst>
      <p:ext uri="{BB962C8B-B14F-4D97-AF65-F5344CB8AC3E}">
        <p14:creationId xmlns:p14="http://schemas.microsoft.com/office/powerpoint/2010/main" val="335987799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0438" y="2716884"/>
            <a:ext cx="2913062" cy="3108569"/>
          </a:xfrm>
          <a:prstGeom prst="roundRect">
            <a:avLst>
              <a:gd name="adj" fmla="val 3876"/>
            </a:avLst>
          </a:prstGeom>
          <a:ln>
            <a:solidFill>
              <a:schemeClr val="accent1"/>
            </a:solidFill>
          </a:ln>
          <a:effectLst/>
        </p:spPr>
      </p:pic>
      <p:sp>
        <p:nvSpPr>
          <p:cNvPr id="2" name="Title 1"/>
          <p:cNvSpPr>
            <a:spLocks noGrp="1"/>
          </p:cNvSpPr>
          <p:nvPr>
            <p:ph type="title"/>
          </p:nvPr>
        </p:nvSpPr>
        <p:spPr>
          <a:xfrm>
            <a:off x="810000" y="447188"/>
            <a:ext cx="10571998" cy="970450"/>
          </a:xfrm>
        </p:spPr>
        <p:txBody>
          <a:bodyPr>
            <a:normAutofit/>
          </a:bodyPr>
          <a:lstStyle/>
          <a:p>
            <a:r>
              <a:rPr lang="en-US" altLang="x-none" dirty="0"/>
              <a:t>Genetic Programing</a:t>
            </a:r>
            <a:endParaRPr lang="en-US" dirty="0"/>
          </a:p>
        </p:txBody>
      </p:sp>
      <p:sp>
        <p:nvSpPr>
          <p:cNvPr id="4" name="Content Placeholder 3"/>
          <p:cNvSpPr>
            <a:spLocks noGrp="1"/>
          </p:cNvSpPr>
          <p:nvPr>
            <p:ph idx="1"/>
          </p:nvPr>
        </p:nvSpPr>
        <p:spPr>
          <a:xfrm>
            <a:off x="4330699" y="2413000"/>
            <a:ext cx="7052733" cy="3632200"/>
          </a:xfrm>
        </p:spPr>
        <p:txBody>
          <a:bodyPr>
            <a:noAutofit/>
          </a:bodyPr>
          <a:lstStyle/>
          <a:p>
            <a:pPr marL="0" indent="0">
              <a:spcAft>
                <a:spcPct val="0"/>
              </a:spcAft>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en-US" altLang="x-none" sz="2800" dirty="0"/>
              <a:t>A way to evaluate the fitness of an </a:t>
            </a:r>
            <a:r>
              <a:rPr lang="en-US" altLang="x-none" sz="2800" dirty="0" smtClean="0"/>
              <a:t>	individual</a:t>
            </a:r>
            <a:endParaRPr lang="en-US" altLang="x-none" sz="2800" dirty="0"/>
          </a:p>
          <a:p>
            <a:pPr marL="0" indent="0">
              <a:spcAft>
                <a:spcPct val="0"/>
              </a:spcAft>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endParaRPr lang="en-US" altLang="x-none" sz="2800" dirty="0"/>
          </a:p>
          <a:p>
            <a:pPr marL="0" indent="0">
              <a:spcAft>
                <a:spcPct val="0"/>
              </a:spcAft>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en-US" altLang="x-none" sz="2800" dirty="0"/>
              <a:t>Selective pressure on the population </a:t>
            </a:r>
            <a:r>
              <a:rPr lang="en-US" altLang="x-none" sz="2800" dirty="0" smtClean="0"/>
              <a:t>	of </a:t>
            </a:r>
            <a:r>
              <a:rPr lang="en-US" altLang="x-none" sz="2800" dirty="0"/>
              <a:t>individuals based on said fitness</a:t>
            </a:r>
          </a:p>
          <a:p>
            <a:pPr marL="0" indent="0">
              <a:spcAft>
                <a:spcPct val="0"/>
              </a:spcAft>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endParaRPr lang="en-US" altLang="x-none" sz="2800" dirty="0"/>
          </a:p>
          <a:p>
            <a:pPr marL="0" indent="0">
              <a:spcAft>
                <a:spcPct val="0"/>
              </a:spcAft>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en-US" altLang="x-none" sz="2800" dirty="0"/>
              <a:t>An intelligent way to make </a:t>
            </a:r>
            <a:r>
              <a:rPr lang="en-US" altLang="x-none" sz="2800" dirty="0" smtClean="0"/>
              <a:t>new 	individuals</a:t>
            </a:r>
            <a:endParaRPr lang="en-US" altLang="x-none" sz="2800" dirty="0"/>
          </a:p>
        </p:txBody>
      </p:sp>
    </p:spTree>
    <p:extLst>
      <p:ext uri="{BB962C8B-B14F-4D97-AF65-F5344CB8AC3E}">
        <p14:creationId xmlns:p14="http://schemas.microsoft.com/office/powerpoint/2010/main" val="324763978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23"/>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4637005" cy="6858000"/>
          </a:xfrm>
          <a:custGeom>
            <a:avLst/>
            <a:gdLst>
              <a:gd name="connsiteX0" fmla="*/ 0 w 4637005"/>
              <a:gd name="connsiteY0" fmla="*/ 0 h 6858000"/>
              <a:gd name="connsiteX1" fmla="*/ 4637005 w 4637005"/>
              <a:gd name="connsiteY1" fmla="*/ 0 h 6858000"/>
              <a:gd name="connsiteX2" fmla="*/ 4637005 w 4637005"/>
              <a:gd name="connsiteY2" fmla="*/ 1900238 h 6858000"/>
              <a:gd name="connsiteX3" fmla="*/ 4266589 w 4637005"/>
              <a:gd name="connsiteY3" fmla="*/ 2178050 h 6858000"/>
              <a:gd name="connsiteX4" fmla="*/ 4262355 w 4637005"/>
              <a:gd name="connsiteY4" fmla="*/ 2184400 h 6858000"/>
              <a:gd name="connsiteX5" fmla="*/ 4256005 w 4637005"/>
              <a:gd name="connsiteY5" fmla="*/ 2193925 h 6858000"/>
              <a:gd name="connsiteX6" fmla="*/ 4249655 w 4637005"/>
              <a:gd name="connsiteY6" fmla="*/ 2201863 h 6858000"/>
              <a:gd name="connsiteX7" fmla="*/ 4249655 w 4637005"/>
              <a:gd name="connsiteY7" fmla="*/ 2211388 h 6858000"/>
              <a:gd name="connsiteX8" fmla="*/ 4249655 w 4637005"/>
              <a:gd name="connsiteY8" fmla="*/ 2220913 h 6858000"/>
              <a:gd name="connsiteX9" fmla="*/ 4256005 w 4637005"/>
              <a:gd name="connsiteY9" fmla="*/ 2228850 h 6858000"/>
              <a:gd name="connsiteX10" fmla="*/ 4262355 w 4637005"/>
              <a:gd name="connsiteY10" fmla="*/ 2238375 h 6858000"/>
              <a:gd name="connsiteX11" fmla="*/ 4266589 w 4637005"/>
              <a:gd name="connsiteY11" fmla="*/ 2244725 h 6858000"/>
              <a:gd name="connsiteX12" fmla="*/ 4637005 w 4637005"/>
              <a:gd name="connsiteY12" fmla="*/ 2522538 h 6858000"/>
              <a:gd name="connsiteX13" fmla="*/ 4637005 w 4637005"/>
              <a:gd name="connsiteY13" fmla="*/ 6858000 h 6858000"/>
              <a:gd name="connsiteX14" fmla="*/ 0 w 4637005"/>
              <a:gd name="connsiteY1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637005" h="6858000">
                <a:moveTo>
                  <a:pt x="0" y="0"/>
                </a:moveTo>
                <a:lnTo>
                  <a:pt x="4637005" y="0"/>
                </a:lnTo>
                <a:lnTo>
                  <a:pt x="4637005" y="1900238"/>
                </a:lnTo>
                <a:lnTo>
                  <a:pt x="4266589" y="2178050"/>
                </a:lnTo>
                <a:lnTo>
                  <a:pt x="4262355" y="2184400"/>
                </a:lnTo>
                <a:lnTo>
                  <a:pt x="4256005" y="2193925"/>
                </a:lnTo>
                <a:lnTo>
                  <a:pt x="4249655" y="2201863"/>
                </a:lnTo>
                <a:lnTo>
                  <a:pt x="4249655" y="2211388"/>
                </a:lnTo>
                <a:lnTo>
                  <a:pt x="4249655" y="2220913"/>
                </a:lnTo>
                <a:lnTo>
                  <a:pt x="4256005" y="2228850"/>
                </a:lnTo>
                <a:lnTo>
                  <a:pt x="4262355" y="2238375"/>
                </a:lnTo>
                <a:lnTo>
                  <a:pt x="4266589" y="2244725"/>
                </a:lnTo>
                <a:lnTo>
                  <a:pt x="4637005" y="2522538"/>
                </a:lnTo>
                <a:lnTo>
                  <a:pt x="4637005" y="6858000"/>
                </a:lnTo>
                <a:lnTo>
                  <a:pt x="0" y="685800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Rounded Rectangle 17"/>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78945" y="958640"/>
            <a:ext cx="6269591" cy="4945244"/>
          </a:xfrm>
          <a:prstGeom prst="roundRect">
            <a:avLst>
              <a:gd name="adj" fmla="val 3513"/>
            </a:avLst>
          </a:prstGeom>
          <a:solidFill>
            <a:schemeClr val="tx1"/>
          </a:solid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Content Placeholder 5"/>
          <p:cNvPicPr>
            <a:picLocks noChangeAspect="1"/>
          </p:cNvPicPr>
          <p:nvPr/>
        </p:nvPicPr>
        <p:blipFill>
          <a:blip r:embed="rId2"/>
          <a:stretch>
            <a:fillRect/>
          </a:stretch>
        </p:blipFill>
        <p:spPr>
          <a:xfrm>
            <a:off x="5278945" y="58518"/>
            <a:ext cx="6361120" cy="6740964"/>
          </a:xfrm>
          <a:prstGeom prst="rect">
            <a:avLst/>
          </a:prstGeom>
        </p:spPr>
      </p:pic>
      <p:sp>
        <p:nvSpPr>
          <p:cNvPr id="2" name="Title 1"/>
          <p:cNvSpPr>
            <a:spLocks noGrp="1"/>
          </p:cNvSpPr>
          <p:nvPr>
            <p:ph type="title"/>
          </p:nvPr>
        </p:nvSpPr>
        <p:spPr>
          <a:xfrm>
            <a:off x="810001" y="447188"/>
            <a:ext cx="3413084" cy="1559412"/>
          </a:xfrm>
        </p:spPr>
        <p:txBody>
          <a:bodyPr>
            <a:normAutofit/>
          </a:bodyPr>
          <a:lstStyle/>
          <a:p>
            <a:r>
              <a:rPr lang="en-US" altLang="x-none" sz="3200"/>
              <a:t>Genetic Programing</a:t>
            </a:r>
            <a:endParaRPr lang="en-US" sz="3200"/>
          </a:p>
        </p:txBody>
      </p:sp>
    </p:spTree>
    <p:extLst>
      <p:ext uri="{BB962C8B-B14F-4D97-AF65-F5344CB8AC3E}">
        <p14:creationId xmlns:p14="http://schemas.microsoft.com/office/powerpoint/2010/main" val="60049632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Prediction/Ground Truth</a:t>
            </a:r>
            <a:endParaRPr lang="en-US" dirty="0"/>
          </a:p>
        </p:txBody>
      </p:sp>
      <p:sp>
        <p:nvSpPr>
          <p:cNvPr id="3" name="Text Placeholder 2"/>
          <p:cNvSpPr>
            <a:spLocks noGrp="1"/>
          </p:cNvSpPr>
          <p:nvPr>
            <p:ph type="body" idx="1"/>
          </p:nvPr>
        </p:nvSpPr>
        <p:spPr/>
        <p:txBody>
          <a:bodyPr/>
          <a:lstStyle/>
          <a:p>
            <a:r>
              <a:rPr lang="en-US" dirty="0"/>
              <a:t>Wet-Bulb Temperature from Relative Humidity and Air Temperature</a:t>
            </a:r>
          </a:p>
        </p:txBody>
      </p:sp>
      <p:sp>
        <p:nvSpPr>
          <p:cNvPr id="4" name="Text Placeholder 3"/>
          <p:cNvSpPr>
            <a:spLocks noGrp="1"/>
          </p:cNvSpPr>
          <p:nvPr>
            <p:ph type="body" sz="quarter" idx="16"/>
          </p:nvPr>
        </p:nvSpPr>
        <p:spPr/>
        <p:txBody>
          <a:bodyPr>
            <a:normAutofit/>
          </a:bodyPr>
          <a:lstStyle/>
          <a:p>
            <a:pPr marL="285750" indent="-285750">
              <a:buFont typeface="Arial" charset="0"/>
              <a:buChar char="•"/>
            </a:pPr>
            <a:r>
              <a:rPr lang="en-US" sz="2400" dirty="0" smtClean="0"/>
              <a:t>wet-bulb </a:t>
            </a:r>
            <a:r>
              <a:rPr lang="en-US" sz="2400" dirty="0"/>
              <a:t>temperature as a function of air temperature and relative humidity </a:t>
            </a:r>
            <a:endParaRPr lang="en-US" sz="2400" dirty="0" smtClean="0"/>
          </a:p>
          <a:p>
            <a:pPr marL="285750" indent="-285750">
              <a:buFont typeface="Arial" charset="0"/>
              <a:buChar char="•"/>
            </a:pPr>
            <a:r>
              <a:rPr lang="en-US" sz="2400" dirty="0" smtClean="0"/>
              <a:t>valid </a:t>
            </a:r>
            <a:r>
              <a:rPr lang="en-US" sz="2400" dirty="0"/>
              <a:t>for relative </a:t>
            </a:r>
            <a:r>
              <a:rPr lang="en-US" sz="2400" dirty="0" smtClean="0"/>
              <a:t>humidity levels </a:t>
            </a:r>
            <a:r>
              <a:rPr lang="en-US" sz="2400" dirty="0"/>
              <a:t>between 5% and </a:t>
            </a:r>
            <a:r>
              <a:rPr lang="en-US" sz="2400" dirty="0" smtClean="0"/>
              <a:t>99%</a:t>
            </a:r>
          </a:p>
          <a:p>
            <a:pPr marL="285750" indent="-285750">
              <a:buFont typeface="Arial" charset="0"/>
              <a:buChar char="•"/>
            </a:pPr>
            <a:r>
              <a:rPr lang="en-US" sz="2400" dirty="0" smtClean="0"/>
              <a:t>air </a:t>
            </a:r>
            <a:r>
              <a:rPr lang="en-US" sz="2400" dirty="0"/>
              <a:t>temperatures </a:t>
            </a:r>
            <a:r>
              <a:rPr lang="en-US" sz="2400" dirty="0" smtClean="0"/>
              <a:t>between </a:t>
            </a:r>
            <a:br>
              <a:rPr lang="en-US" sz="2400" dirty="0" smtClean="0"/>
            </a:br>
            <a:r>
              <a:rPr lang="en-US" sz="2400" dirty="0" smtClean="0"/>
              <a:t>-20C </a:t>
            </a:r>
            <a:r>
              <a:rPr lang="en-US" sz="2400" dirty="0"/>
              <a:t>and </a:t>
            </a:r>
            <a:r>
              <a:rPr lang="en-US" sz="2400" dirty="0" smtClean="0"/>
              <a:t>50C</a:t>
            </a:r>
            <a:endParaRPr lang="en-US" sz="2400" dirty="0"/>
          </a:p>
        </p:txBody>
      </p:sp>
    </p:spTree>
    <p:extLst>
      <p:ext uri="{BB962C8B-B14F-4D97-AF65-F5344CB8AC3E}">
        <p14:creationId xmlns:p14="http://schemas.microsoft.com/office/powerpoint/2010/main" val="207640204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Prediction/Ground Truth</a:t>
            </a:r>
            <a:endParaRPr lang="en-US" dirty="0"/>
          </a:p>
        </p:txBody>
      </p:sp>
      <p:sp>
        <p:nvSpPr>
          <p:cNvPr id="4" name="Text Placeholder 3"/>
          <p:cNvSpPr>
            <a:spLocks noGrp="1"/>
          </p:cNvSpPr>
          <p:nvPr>
            <p:ph type="body" sz="quarter" idx="16"/>
          </p:nvPr>
        </p:nvSpPr>
        <p:spPr>
          <a:xfrm>
            <a:off x="7574642" y="723110"/>
            <a:ext cx="4399055" cy="5418198"/>
          </a:xfrm>
        </p:spPr>
        <p:txBody>
          <a:bodyPr>
            <a:noAutofit/>
          </a:bodyPr>
          <a:lstStyle/>
          <a:p>
            <a:pPr marL="342900" indent="-342900">
              <a:buFont typeface="Arial" charset="0"/>
              <a:buChar char="•"/>
            </a:pPr>
            <a:r>
              <a:rPr lang="en-US" sz="2800" dirty="0" err="1" smtClean="0"/>
              <a:t>es</a:t>
            </a:r>
            <a:r>
              <a:rPr lang="en-US" sz="2800" dirty="0" smtClean="0"/>
              <a:t> = </a:t>
            </a:r>
            <a:r>
              <a:rPr lang="en-US" sz="2800" dirty="0"/>
              <a:t>Saturated Vapor Pressure </a:t>
            </a:r>
            <a:endParaRPr lang="en-US" sz="2800" dirty="0" smtClean="0"/>
          </a:p>
          <a:p>
            <a:pPr marL="342900" indent="-342900">
              <a:buFont typeface="Arial" charset="0"/>
              <a:buChar char="•"/>
            </a:pPr>
            <a:r>
              <a:rPr lang="en-US" sz="2800" dirty="0" smtClean="0"/>
              <a:t>P </a:t>
            </a:r>
            <a:r>
              <a:rPr lang="en-US" sz="2800" dirty="0"/>
              <a:t>= Station Pressure </a:t>
            </a:r>
            <a:endParaRPr lang="en-US" sz="2800" dirty="0" smtClean="0"/>
          </a:p>
          <a:p>
            <a:pPr marL="342900" indent="-342900">
              <a:buFont typeface="Arial" charset="0"/>
              <a:buChar char="•"/>
            </a:pPr>
            <a:r>
              <a:rPr lang="en-US" sz="2800" dirty="0" smtClean="0"/>
              <a:t>T </a:t>
            </a:r>
            <a:r>
              <a:rPr lang="en-US" sz="2800" dirty="0"/>
              <a:t>= Air Temperature (2m) </a:t>
            </a:r>
            <a:endParaRPr lang="en-US" sz="2800" dirty="0" smtClean="0"/>
          </a:p>
          <a:p>
            <a:pPr marL="342900" indent="-342900">
              <a:buFont typeface="Arial" charset="0"/>
              <a:buChar char="•"/>
            </a:pPr>
            <a:r>
              <a:rPr lang="en-US" sz="2800" dirty="0" smtClean="0"/>
              <a:t>Two</a:t>
            </a:r>
            <a:r>
              <a:rPr lang="en-US" sz="2800" dirty="0"/>
              <a:t>= Wet Bulb Temperature (from previous iteration, 0 in first iteration) </a:t>
            </a:r>
            <a:endParaRPr lang="en-US" sz="2800" dirty="0" smtClean="0"/>
          </a:p>
          <a:p>
            <a:pPr marL="342900" indent="-342900">
              <a:buFont typeface="Arial" charset="0"/>
              <a:buChar char="•"/>
            </a:pPr>
            <a:r>
              <a:rPr lang="en-US" sz="2800" dirty="0" smtClean="0"/>
              <a:t>Td</a:t>
            </a:r>
            <a:r>
              <a:rPr lang="en-US" sz="2800" dirty="0"/>
              <a:t>= Dew Point Temperature (2m)</a:t>
            </a:r>
          </a:p>
        </p:txBody>
      </p:sp>
      <p:sp>
        <p:nvSpPr>
          <p:cNvPr id="5" name="Text Placeholder 4"/>
          <p:cNvSpPr>
            <a:spLocks noGrp="1"/>
          </p:cNvSpPr>
          <p:nvPr>
            <p:ph type="body" idx="1"/>
          </p:nvPr>
        </p:nvSpPr>
        <p:spPr>
          <a:xfrm>
            <a:off x="680146" y="4456037"/>
            <a:ext cx="6894496" cy="713241"/>
          </a:xfrm>
        </p:spPr>
        <p:txBody>
          <a:bodyPr/>
          <a:lstStyle/>
          <a:p>
            <a:r>
              <a:rPr lang="en-US" sz="3200" dirty="0"/>
              <a:t>Tw= </a:t>
            </a:r>
            <a:r>
              <a:rPr lang="en-US" sz="3200" dirty="0" err="1"/>
              <a:t>es</a:t>
            </a:r>
            <a:r>
              <a:rPr lang="en-US" sz="3200" dirty="0"/>
              <a:t>- 0.000666 * P * (T -Two) - </a:t>
            </a:r>
            <a:r>
              <a:rPr lang="en-US" sz="3200" dirty="0" smtClean="0"/>
              <a:t>Td</a:t>
            </a:r>
            <a:endParaRPr lang="en-US" sz="3200" dirty="0"/>
          </a:p>
        </p:txBody>
      </p:sp>
    </p:spTree>
    <p:extLst>
      <p:ext uri="{BB962C8B-B14F-4D97-AF65-F5344CB8AC3E}">
        <p14:creationId xmlns:p14="http://schemas.microsoft.com/office/powerpoint/2010/main" val="209754551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x-none" dirty="0"/>
              <a:t>Data Structure</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19150" y="3415737"/>
            <a:ext cx="10553700" cy="1250489"/>
          </a:xfrm>
        </p:spPr>
      </p:pic>
    </p:spTree>
    <p:extLst>
      <p:ext uri="{BB962C8B-B14F-4D97-AF65-F5344CB8AC3E}">
        <p14:creationId xmlns:p14="http://schemas.microsoft.com/office/powerpoint/2010/main" val="124072967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x-none" dirty="0"/>
              <a:t>Recursive Functions</a:t>
            </a:r>
            <a:endParaRPr lang="en-US" dirty="0"/>
          </a:p>
        </p:txBody>
      </p:sp>
      <p:pic>
        <p:nvPicPr>
          <p:cNvPr id="5" name="Content Placeholder 4"/>
          <p:cNvPicPr>
            <a:picLocks noGrp="1" noChangeAspect="1"/>
          </p:cNvPicPr>
          <p:nvPr>
            <p:ph idx="1"/>
          </p:nvPr>
        </p:nvPicPr>
        <p:blipFill rotWithShape="1">
          <a:blip r:embed="rId2">
            <a:extLst>
              <a:ext uri="{28A0092B-C50C-407E-A947-70E740481C1C}">
                <a14:useLocalDpi xmlns:a14="http://schemas.microsoft.com/office/drawing/2010/main" val="0"/>
              </a:ext>
            </a:extLst>
          </a:blip>
          <a:srcRect b="29414"/>
          <a:stretch/>
        </p:blipFill>
        <p:spPr>
          <a:xfrm>
            <a:off x="819150" y="3212704"/>
            <a:ext cx="10553700" cy="1169292"/>
          </a:xfrm>
        </p:spPr>
      </p:pic>
    </p:spTree>
    <p:extLst>
      <p:ext uri="{BB962C8B-B14F-4D97-AF65-F5344CB8AC3E}">
        <p14:creationId xmlns:p14="http://schemas.microsoft.com/office/powerpoint/2010/main" val="158586543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Preliminary Results</a:t>
            </a:r>
            <a:endParaRPr lang="en-US" dirty="0"/>
          </a:p>
        </p:txBody>
      </p:sp>
      <p:sp>
        <p:nvSpPr>
          <p:cNvPr id="4" name="Text Placeholder 3"/>
          <p:cNvSpPr>
            <a:spLocks noGrp="1"/>
          </p:cNvSpPr>
          <p:nvPr>
            <p:ph type="body" sz="quarter" idx="16"/>
          </p:nvPr>
        </p:nvSpPr>
        <p:spPr>
          <a:xfrm>
            <a:off x="587829" y="4512622"/>
            <a:ext cx="11152830" cy="1863464"/>
          </a:xfrm>
        </p:spPr>
        <p:txBody>
          <a:bodyPr>
            <a:normAutofit/>
          </a:bodyPr>
          <a:lstStyle/>
          <a:p>
            <a:r>
              <a:rPr lang="is-IS" sz="2800" dirty="0"/>
              <a:t>(2.0552293181588595:rh_2m_pct + </a:t>
            </a:r>
            <a:endParaRPr lang="is-IS" sz="2800" dirty="0" smtClean="0"/>
          </a:p>
          <a:p>
            <a:r>
              <a:rPr lang="is-IS" sz="2800" dirty="0" smtClean="0"/>
              <a:t>-</a:t>
            </a:r>
            <a:r>
              <a:rPr lang="is-IS" sz="2800" dirty="0"/>
              <a:t>0.009607710601272705:temp_dp_2m_C</a:t>
            </a:r>
            <a:r>
              <a:rPr lang="is-IS" sz="2800" dirty="0" smtClean="0"/>
              <a:t>)</a:t>
            </a:r>
          </a:p>
          <a:p>
            <a:r>
              <a:rPr lang="is-IS" sz="2800" dirty="0" smtClean="0"/>
              <a:t>158.62156659812626</a:t>
            </a:r>
            <a:endParaRPr lang="en-US" sz="2800" dirty="0"/>
          </a:p>
        </p:txBody>
      </p:sp>
    </p:spTree>
    <p:extLst>
      <p:ext uri="{BB962C8B-B14F-4D97-AF65-F5344CB8AC3E}">
        <p14:creationId xmlns:p14="http://schemas.microsoft.com/office/powerpoint/2010/main" val="48690847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2"/>
          </a:solidFill>
          <a:ln>
            <a:noFill/>
          </a:ln>
          <a:effectLst/>
        </p:spPr>
      </p:sp>
      <p:sp>
        <p:nvSpPr>
          <p:cNvPr id="7" name="Freeform 6"/>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9091" t="28481"/>
          <a:stretch/>
        </p:blipFill>
        <p:spPr>
          <a:xfrm>
            <a:off x="20" y="10"/>
            <a:ext cx="12191980" cy="6857989"/>
          </a:xfrm>
          <a:prstGeom prst="rect">
            <a:avLst/>
          </a:prstGeom>
        </p:spPr>
      </p:pic>
      <p:sp>
        <p:nvSpPr>
          <p:cNvPr id="8" name="Freeform 6"/>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406897" y="2935656"/>
            <a:ext cx="6332416"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723467" y="3251199"/>
            <a:ext cx="5706533" cy="1947929"/>
          </a:xfrm>
        </p:spPr>
        <p:txBody>
          <a:bodyPr vert="horz" lIns="91440" tIns="45720" rIns="91440" bIns="45720" rtlCol="0" anchor="b">
            <a:normAutofit/>
          </a:bodyPr>
          <a:lstStyle/>
          <a:p>
            <a:r>
              <a:rPr lang="en-US" sz="4000"/>
              <a:t>What we are doing next</a:t>
            </a:r>
          </a:p>
        </p:txBody>
      </p:sp>
    </p:spTree>
    <p:extLst>
      <p:ext uri="{BB962C8B-B14F-4D97-AF65-F5344CB8AC3E}">
        <p14:creationId xmlns:p14="http://schemas.microsoft.com/office/powerpoint/2010/main" val="257662598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t="91"/>
          <a:stretch/>
        </p:blipFill>
        <p:spPr>
          <a:xfrm>
            <a:off x="-1" y="-1"/>
            <a:ext cx="12203151" cy="6858000"/>
          </a:xfrm>
          <a:prstGeom prst="rect">
            <a:avLst/>
          </a:prstGeom>
        </p:spPr>
      </p:pic>
      <p:sp>
        <p:nvSpPr>
          <p:cNvPr id="6" name="Rectangle 5"/>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49" y="0"/>
            <a:ext cx="12192001" cy="6880304"/>
          </a:xfrm>
          <a:prstGeom prst="rect">
            <a:avLst/>
          </a:prstGeom>
          <a:solidFill>
            <a:schemeClr val="accent1">
              <a:alpha val="62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Freeform 22"/>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25094"/>
            <a:ext cx="12192000" cy="2332906"/>
          </a:xfrm>
          <a:custGeom>
            <a:avLst/>
            <a:gdLst>
              <a:gd name="connsiteX0" fmla="*/ 0 w 12192000"/>
              <a:gd name="connsiteY0" fmla="*/ 0 h 2332906"/>
              <a:gd name="connsiteX1" fmla="*/ 1996017 w 12192000"/>
              <a:gd name="connsiteY1" fmla="*/ 0 h 2332906"/>
              <a:gd name="connsiteX2" fmla="*/ 2377017 w 12192000"/>
              <a:gd name="connsiteY2" fmla="*/ 263783 h 2332906"/>
              <a:gd name="connsiteX3" fmla="*/ 2385484 w 12192000"/>
              <a:gd name="connsiteY3" fmla="*/ 266713 h 2332906"/>
              <a:gd name="connsiteX4" fmla="*/ 2398184 w 12192000"/>
              <a:gd name="connsiteY4" fmla="*/ 271110 h 2332906"/>
              <a:gd name="connsiteX5" fmla="*/ 2410883 w 12192000"/>
              <a:gd name="connsiteY5" fmla="*/ 275506 h 2332906"/>
              <a:gd name="connsiteX6" fmla="*/ 2421467 w 12192000"/>
              <a:gd name="connsiteY6" fmla="*/ 275506 h 2332906"/>
              <a:gd name="connsiteX7" fmla="*/ 2434167 w 12192000"/>
              <a:gd name="connsiteY7" fmla="*/ 275506 h 2332906"/>
              <a:gd name="connsiteX8" fmla="*/ 2444750 w 12192000"/>
              <a:gd name="connsiteY8" fmla="*/ 271110 h 2332906"/>
              <a:gd name="connsiteX9" fmla="*/ 2457450 w 12192000"/>
              <a:gd name="connsiteY9" fmla="*/ 266713 h 2332906"/>
              <a:gd name="connsiteX10" fmla="*/ 2465917 w 12192000"/>
              <a:gd name="connsiteY10" fmla="*/ 263783 h 2332906"/>
              <a:gd name="connsiteX11" fmla="*/ 2846917 w 12192000"/>
              <a:gd name="connsiteY11" fmla="*/ 0 h 2332906"/>
              <a:gd name="connsiteX12" fmla="*/ 12192000 w 12192000"/>
              <a:gd name="connsiteY12" fmla="*/ 0 h 2332906"/>
              <a:gd name="connsiteX13" fmla="*/ 12192000 w 12192000"/>
              <a:gd name="connsiteY13" fmla="*/ 2332906 h 2332906"/>
              <a:gd name="connsiteX14" fmla="*/ 0 w 12192000"/>
              <a:gd name="connsiteY14" fmla="*/ 2332906 h 2332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192000" h="2332906">
                <a:moveTo>
                  <a:pt x="0" y="0"/>
                </a:moveTo>
                <a:lnTo>
                  <a:pt x="1996017" y="0"/>
                </a:lnTo>
                <a:lnTo>
                  <a:pt x="2377017" y="263783"/>
                </a:lnTo>
                <a:lnTo>
                  <a:pt x="2385484" y="266713"/>
                </a:lnTo>
                <a:lnTo>
                  <a:pt x="2398184" y="271110"/>
                </a:lnTo>
                <a:lnTo>
                  <a:pt x="2410883" y="275506"/>
                </a:lnTo>
                <a:lnTo>
                  <a:pt x="2421467" y="275506"/>
                </a:lnTo>
                <a:lnTo>
                  <a:pt x="2434167" y="275506"/>
                </a:lnTo>
                <a:lnTo>
                  <a:pt x="2444750" y="271110"/>
                </a:lnTo>
                <a:lnTo>
                  <a:pt x="2457450" y="266713"/>
                </a:lnTo>
                <a:lnTo>
                  <a:pt x="2465917" y="263783"/>
                </a:lnTo>
                <a:lnTo>
                  <a:pt x="2846917" y="0"/>
                </a:lnTo>
                <a:lnTo>
                  <a:pt x="12192000" y="0"/>
                </a:lnTo>
                <a:lnTo>
                  <a:pt x="12192000" y="2332906"/>
                </a:lnTo>
                <a:lnTo>
                  <a:pt x="0" y="2332906"/>
                </a:lnTo>
                <a:close/>
              </a:path>
            </a:pathLst>
          </a:custGeom>
          <a:solidFill>
            <a:schemeClr val="bg1">
              <a:alpha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810001" y="4902200"/>
            <a:ext cx="10572000" cy="694862"/>
          </a:xfrm>
        </p:spPr>
        <p:txBody>
          <a:bodyPr>
            <a:noAutofit/>
          </a:bodyPr>
          <a:lstStyle/>
          <a:p>
            <a:pPr>
              <a:lnSpc>
                <a:spcPct val="90000"/>
              </a:lnSpc>
            </a:pPr>
            <a:r>
              <a:rPr lang="en-US" sz="4800" dirty="0"/>
              <a:t>Thank </a:t>
            </a:r>
            <a:r>
              <a:rPr lang="en-US" sz="4800" dirty="0" smtClean="0"/>
              <a:t>you</a:t>
            </a:r>
            <a:endParaRPr lang="en-US" sz="4800"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15065" y="4707909"/>
            <a:ext cx="2871935" cy="1967275"/>
          </a:xfrm>
          <a:prstGeom prst="rect">
            <a:avLst/>
          </a:prstGeom>
          <a:solidFill>
            <a:srgbClr val="FFFFFF">
              <a:shade val="85000"/>
            </a:srgbClr>
          </a:solidFill>
          <a:ln w="3175" cap="sq">
            <a:solidFill>
              <a:schemeClr val="tx1"/>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26643509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smtClean="0"/>
              <a:t>Problem</a:t>
            </a:r>
            <a:endParaRPr lang="en-US" sz="4000" dirty="0"/>
          </a:p>
        </p:txBody>
      </p:sp>
      <p:sp>
        <p:nvSpPr>
          <p:cNvPr id="3" name="Text Placeholder 2"/>
          <p:cNvSpPr>
            <a:spLocks noGrp="1"/>
          </p:cNvSpPr>
          <p:nvPr>
            <p:ph type="body" sz="quarter" idx="16"/>
          </p:nvPr>
        </p:nvSpPr>
        <p:spPr/>
        <p:txBody>
          <a:bodyPr>
            <a:noAutofit/>
          </a:bodyPr>
          <a:lstStyle/>
          <a:p>
            <a:pPr marL="285750" indent="-285750">
              <a:buFont typeface="Arial" charset="0"/>
              <a:buChar char="•"/>
            </a:pPr>
            <a:r>
              <a:rPr lang="en-US" sz="2400" dirty="0" smtClean="0"/>
              <a:t>Farmers need to know about the environment</a:t>
            </a:r>
            <a:endParaRPr lang="en-US" sz="2400" dirty="0"/>
          </a:p>
          <a:p>
            <a:pPr marL="285750" indent="-285750">
              <a:buFont typeface="Arial" charset="0"/>
              <a:buChar char="•"/>
            </a:pPr>
            <a:r>
              <a:rPr lang="en-US" sz="2400" dirty="0" smtClean="0"/>
              <a:t>Detect plant dieses</a:t>
            </a:r>
          </a:p>
          <a:p>
            <a:pPr marL="285750" indent="-285750">
              <a:buFont typeface="Arial" charset="0"/>
              <a:buChar char="•"/>
            </a:pPr>
            <a:r>
              <a:rPr lang="en-US" sz="2400" dirty="0" smtClean="0"/>
              <a:t>Prevent over/under watering</a:t>
            </a:r>
          </a:p>
          <a:p>
            <a:pPr marL="285750" indent="-285750">
              <a:buFont typeface="Arial" charset="0"/>
              <a:buChar char="•"/>
            </a:pPr>
            <a:r>
              <a:rPr lang="en-US" sz="2400" dirty="0" smtClean="0"/>
              <a:t>Prevent frost</a:t>
            </a:r>
            <a:endParaRPr lang="en-US" sz="2400" dirty="0"/>
          </a:p>
        </p:txBody>
      </p:sp>
    </p:spTree>
    <p:extLst>
      <p:ext uri="{BB962C8B-B14F-4D97-AF65-F5344CB8AC3E}">
        <p14:creationId xmlns:p14="http://schemas.microsoft.com/office/powerpoint/2010/main" val="162254757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smtClean="0"/>
              <a:t>Problem</a:t>
            </a:r>
            <a:endParaRPr lang="en-US" sz="4000" dirty="0"/>
          </a:p>
        </p:txBody>
      </p:sp>
      <p:sp>
        <p:nvSpPr>
          <p:cNvPr id="3" name="Text Placeholder 2"/>
          <p:cNvSpPr>
            <a:spLocks noGrp="1"/>
          </p:cNvSpPr>
          <p:nvPr>
            <p:ph type="body" sz="quarter" idx="16"/>
          </p:nvPr>
        </p:nvSpPr>
        <p:spPr/>
        <p:txBody>
          <a:bodyPr>
            <a:noAutofit/>
          </a:bodyPr>
          <a:lstStyle/>
          <a:p>
            <a:pPr marL="285750" indent="-285750">
              <a:buFont typeface="Arial" charset="0"/>
              <a:buChar char="•"/>
            </a:pPr>
            <a:r>
              <a:rPr lang="en-US" sz="2400" dirty="0" smtClean="0"/>
              <a:t>Environmental sensors are expensive</a:t>
            </a:r>
          </a:p>
          <a:p>
            <a:pPr marL="285750" indent="-285750">
              <a:buFont typeface="Arial" charset="0"/>
              <a:buChar char="•"/>
            </a:pPr>
            <a:r>
              <a:rPr lang="en-US" sz="2400" dirty="0" smtClean="0"/>
              <a:t>Constant calibration</a:t>
            </a:r>
            <a:endParaRPr lang="en-US" sz="2400" dirty="0"/>
          </a:p>
          <a:p>
            <a:pPr marL="285750" indent="-285750">
              <a:buFont typeface="Arial" charset="0"/>
              <a:buChar char="•"/>
            </a:pPr>
            <a:r>
              <a:rPr lang="en-US" sz="2400" dirty="0" smtClean="0"/>
              <a:t>Some sensors are simple</a:t>
            </a:r>
          </a:p>
          <a:p>
            <a:pPr marL="1028700" lvl="1">
              <a:buFont typeface="Arial" charset="0"/>
              <a:buChar char="•"/>
            </a:pPr>
            <a:r>
              <a:rPr lang="en-US" sz="2400" dirty="0" smtClean="0"/>
              <a:t>Temperature/Humidity</a:t>
            </a:r>
          </a:p>
        </p:txBody>
      </p:sp>
    </p:spTree>
    <p:extLst>
      <p:ext uri="{BB962C8B-B14F-4D97-AF65-F5344CB8AC3E}">
        <p14:creationId xmlns:p14="http://schemas.microsoft.com/office/powerpoint/2010/main" val="111665613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smtClean="0"/>
              <a:t>Goal</a:t>
            </a:r>
            <a:endParaRPr lang="en-US" sz="4000" dirty="0"/>
          </a:p>
        </p:txBody>
      </p:sp>
      <p:sp>
        <p:nvSpPr>
          <p:cNvPr id="3" name="Text Placeholder 2"/>
          <p:cNvSpPr>
            <a:spLocks noGrp="1"/>
          </p:cNvSpPr>
          <p:nvPr>
            <p:ph type="body" sz="quarter" idx="16"/>
          </p:nvPr>
        </p:nvSpPr>
        <p:spPr/>
        <p:txBody>
          <a:bodyPr anchor="ctr">
            <a:noAutofit/>
          </a:bodyPr>
          <a:lstStyle/>
          <a:p>
            <a:pPr algn="ctr"/>
            <a:r>
              <a:rPr lang="en-US" sz="2400" dirty="0" smtClean="0"/>
              <a:t>Derive wet bulb from temperature and relative humidity</a:t>
            </a:r>
          </a:p>
        </p:txBody>
      </p:sp>
    </p:spTree>
    <p:extLst>
      <p:ext uri="{BB962C8B-B14F-4D97-AF65-F5344CB8AC3E}">
        <p14:creationId xmlns:p14="http://schemas.microsoft.com/office/powerpoint/2010/main" val="214076745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2"/>
          </a:solidFill>
          <a:ln>
            <a:noFill/>
          </a:ln>
          <a:effectLst/>
        </p:spPr>
      </p:sp>
      <p:sp>
        <p:nvSpPr>
          <p:cNvPr id="10" name="Freeform 6"/>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l="9091" t="27006" b="4812"/>
          <a:stretch/>
        </p:blipFill>
        <p:spPr>
          <a:xfrm>
            <a:off x="20" y="10"/>
            <a:ext cx="12191980" cy="6857989"/>
          </a:xfrm>
          <a:prstGeom prst="rect">
            <a:avLst/>
          </a:prstGeom>
        </p:spPr>
      </p:pic>
      <p:sp>
        <p:nvSpPr>
          <p:cNvPr id="11" name="Freeform 6"/>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406897" y="2935656"/>
            <a:ext cx="6332416"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4" name="Title 3"/>
          <p:cNvSpPr>
            <a:spLocks noGrp="1"/>
          </p:cNvSpPr>
          <p:nvPr>
            <p:ph type="title"/>
          </p:nvPr>
        </p:nvSpPr>
        <p:spPr>
          <a:xfrm>
            <a:off x="5723467" y="3251199"/>
            <a:ext cx="5706533" cy="1947929"/>
          </a:xfrm>
        </p:spPr>
        <p:txBody>
          <a:bodyPr vert="horz" lIns="91440" tIns="45720" rIns="91440" bIns="45720" rtlCol="0" anchor="b">
            <a:normAutofit/>
          </a:bodyPr>
          <a:lstStyle/>
          <a:p>
            <a:r>
              <a:rPr lang="en-US" sz="4000"/>
              <a:t>Background</a:t>
            </a:r>
          </a:p>
        </p:txBody>
      </p:sp>
    </p:spTree>
    <p:extLst>
      <p:ext uri="{BB962C8B-B14F-4D97-AF65-F5344CB8AC3E}">
        <p14:creationId xmlns:p14="http://schemas.microsoft.com/office/powerpoint/2010/main" val="2178478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t>Freeze/Frost</a:t>
            </a:r>
            <a:endParaRPr lang="en-US" sz="4000" dirty="0"/>
          </a:p>
        </p:txBody>
      </p:sp>
      <p:pic>
        <p:nvPicPr>
          <p:cNvPr id="5" name="Picture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224638" y="863116"/>
            <a:ext cx="6967362" cy="5312194"/>
          </a:xfrm>
        </p:spPr>
      </p:pic>
      <p:sp>
        <p:nvSpPr>
          <p:cNvPr id="4" name="Text Placeholder 3"/>
          <p:cNvSpPr>
            <a:spLocks noGrp="1"/>
          </p:cNvSpPr>
          <p:nvPr>
            <p:ph type="body" sz="half" idx="2"/>
          </p:nvPr>
        </p:nvSpPr>
        <p:spPr>
          <a:xfrm>
            <a:off x="673985" y="2272613"/>
            <a:ext cx="4345864" cy="4341943"/>
          </a:xfrm>
        </p:spPr>
        <p:txBody>
          <a:bodyPr>
            <a:noAutofit/>
          </a:bodyPr>
          <a:lstStyle/>
          <a:p>
            <a:pPr marL="342900" indent="-342900">
              <a:buFont typeface="Arial" charset="0"/>
              <a:buChar char="•"/>
            </a:pPr>
            <a:r>
              <a:rPr lang="en-US" sz="2400" dirty="0" smtClean="0"/>
              <a:t>Freeze: </a:t>
            </a:r>
            <a:r>
              <a:rPr lang="en-US" sz="2400" dirty="0"/>
              <a:t>defined as the occurrence of air temperatures below 32oF or lower measured at five feet above the ground</a:t>
            </a:r>
            <a:r>
              <a:rPr lang="en-US" sz="2400" dirty="0" smtClean="0"/>
              <a:t>.</a:t>
            </a:r>
          </a:p>
          <a:p>
            <a:pPr marL="342900" indent="-342900">
              <a:buFont typeface="Arial" charset="0"/>
              <a:buChar char="•"/>
            </a:pPr>
            <a:r>
              <a:rPr lang="en-US" sz="2400" dirty="0" smtClean="0"/>
              <a:t>Frost: </a:t>
            </a:r>
            <a:r>
              <a:rPr lang="en-US" sz="2400" dirty="0"/>
              <a:t>when the temperature of the earth's surface or objects on the earth's surface are 32oF or lower.</a:t>
            </a:r>
          </a:p>
        </p:txBody>
      </p:sp>
    </p:spTree>
    <p:extLst>
      <p:ext uri="{BB962C8B-B14F-4D97-AF65-F5344CB8AC3E}">
        <p14:creationId xmlns:p14="http://schemas.microsoft.com/office/powerpoint/2010/main" val="1880885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smtClean="0"/>
              <a:t>Wet bulb</a:t>
            </a:r>
            <a:endParaRPr lang="en-US" sz="4000"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841999" y="1413669"/>
            <a:ext cx="5469953" cy="4447380"/>
          </a:xfrm>
        </p:spPr>
      </p:pic>
      <p:sp>
        <p:nvSpPr>
          <p:cNvPr id="4" name="Text Placeholder 3"/>
          <p:cNvSpPr>
            <a:spLocks noGrp="1"/>
          </p:cNvSpPr>
          <p:nvPr>
            <p:ph type="body" sz="half" idx="2"/>
          </p:nvPr>
        </p:nvSpPr>
        <p:spPr/>
        <p:txBody>
          <a:bodyPr>
            <a:normAutofit/>
          </a:bodyPr>
          <a:lstStyle/>
          <a:p>
            <a:r>
              <a:rPr lang="en-US" sz="2400" dirty="0" smtClean="0"/>
              <a:t>“The </a:t>
            </a:r>
            <a:r>
              <a:rPr lang="en-US" sz="2400" dirty="0"/>
              <a:t>wet bulb temperature is the temperature air cools to when water is added</a:t>
            </a:r>
            <a:r>
              <a:rPr lang="en-US" sz="2400" dirty="0" smtClean="0"/>
              <a:t>.”</a:t>
            </a:r>
            <a:endParaRPr lang="en-US" sz="2400" dirty="0"/>
          </a:p>
        </p:txBody>
      </p:sp>
    </p:spTree>
    <p:extLst>
      <p:ext uri="{BB962C8B-B14F-4D97-AF65-F5344CB8AC3E}">
        <p14:creationId xmlns:p14="http://schemas.microsoft.com/office/powerpoint/2010/main" val="64804664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it used for?</a:t>
            </a:r>
            <a:endParaRPr lang="en-US" dirty="0"/>
          </a:p>
        </p:txBody>
      </p:sp>
      <p:sp>
        <p:nvSpPr>
          <p:cNvPr id="3" name="Text Placeholder 2"/>
          <p:cNvSpPr>
            <a:spLocks noGrp="1"/>
          </p:cNvSpPr>
          <p:nvPr>
            <p:ph type="body" sz="quarter" idx="16"/>
          </p:nvPr>
        </p:nvSpPr>
        <p:spPr>
          <a:xfrm>
            <a:off x="6155999" y="2286000"/>
            <a:ext cx="5849953" cy="2295525"/>
          </a:xfrm>
        </p:spPr>
        <p:txBody>
          <a:bodyPr>
            <a:noAutofit/>
          </a:bodyPr>
          <a:lstStyle/>
          <a:p>
            <a:r>
              <a:rPr lang="en-US" sz="2400" dirty="0" smtClean="0"/>
              <a:t>“Many </a:t>
            </a:r>
            <a:r>
              <a:rPr lang="en-US" sz="2400" dirty="0"/>
              <a:t>growers use water to protect crops from freezing temperatures. It works because when water freezes on plants it releases small amounts of heat. This heat keeps plant temperatures at 32 F, even when air temperatures are colder</a:t>
            </a:r>
            <a:r>
              <a:rPr lang="en-US" sz="2400" dirty="0" smtClean="0"/>
              <a:t>.”</a:t>
            </a:r>
            <a:endParaRPr lang="en-US" sz="2400" dirty="0"/>
          </a:p>
        </p:txBody>
      </p:sp>
    </p:spTree>
    <p:extLst>
      <p:ext uri="{BB962C8B-B14F-4D97-AF65-F5344CB8AC3E}">
        <p14:creationId xmlns:p14="http://schemas.microsoft.com/office/powerpoint/2010/main" val="181821649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Data Source</a:t>
            </a:r>
            <a:endParaRPr lang="en-US" sz="3600" dirty="0"/>
          </a:p>
        </p:txBody>
      </p:sp>
      <p:sp>
        <p:nvSpPr>
          <p:cNvPr id="3" name="Content Placeholder 2"/>
          <p:cNvSpPr>
            <a:spLocks noGrp="1"/>
          </p:cNvSpPr>
          <p:nvPr>
            <p:ph idx="1"/>
          </p:nvPr>
        </p:nvSpPr>
        <p:spPr>
          <a:xfrm>
            <a:off x="1073151" y="2277421"/>
            <a:ext cx="4604925" cy="4262866"/>
          </a:xfrm>
        </p:spPr>
        <p:txBody>
          <a:bodyPr>
            <a:normAutofit fontScale="92500" lnSpcReduction="20000"/>
          </a:bodyPr>
          <a:lstStyle/>
          <a:p>
            <a:r>
              <a:rPr lang="en-US" sz="2400" dirty="0"/>
              <a:t>P</a:t>
            </a:r>
            <a:r>
              <a:rPr lang="en-US" sz="2400" dirty="0" smtClean="0"/>
              <a:t>ublic </a:t>
            </a:r>
            <a:r>
              <a:rPr lang="en-US" sz="2400" dirty="0"/>
              <a:t>network of weather stations in </a:t>
            </a:r>
            <a:r>
              <a:rPr lang="en-US" sz="2400" dirty="0" smtClean="0"/>
              <a:t>Florida </a:t>
            </a:r>
          </a:p>
          <a:p>
            <a:r>
              <a:rPr lang="en-US" sz="2400" dirty="0"/>
              <a:t>R</a:t>
            </a:r>
            <a:r>
              <a:rPr lang="en-US" sz="2400" dirty="0" smtClean="0"/>
              <a:t>an by the University of Florida </a:t>
            </a:r>
          </a:p>
          <a:p>
            <a:r>
              <a:rPr lang="en-US" sz="2400" dirty="0" smtClean="0"/>
              <a:t>44 stations covers all parts of the state </a:t>
            </a:r>
          </a:p>
          <a:p>
            <a:r>
              <a:rPr lang="en-US" sz="2400" dirty="0" smtClean="0"/>
              <a:t>Has </a:t>
            </a:r>
            <a:r>
              <a:rPr lang="en-US" sz="2400" dirty="0"/>
              <a:t>been operating since </a:t>
            </a:r>
            <a:r>
              <a:rPr lang="en-US" sz="2400" dirty="0" smtClean="0"/>
              <a:t>1997</a:t>
            </a:r>
          </a:p>
          <a:p>
            <a:r>
              <a:rPr lang="en-US" sz="2400" dirty="0"/>
              <a:t>C</a:t>
            </a:r>
            <a:r>
              <a:rPr lang="en-US" sz="2400" dirty="0" smtClean="0"/>
              <a:t>ollects </a:t>
            </a:r>
            <a:r>
              <a:rPr lang="en-US" sz="2400" dirty="0"/>
              <a:t>data every 15 minutes. </a:t>
            </a:r>
            <a:endParaRPr lang="en-US" sz="2400" dirty="0" smtClean="0"/>
          </a:p>
          <a:p>
            <a:r>
              <a:rPr lang="en-US" sz="2400" dirty="0" smtClean="0"/>
              <a:t>All </a:t>
            </a:r>
            <a:r>
              <a:rPr lang="en-US" sz="2400" dirty="0"/>
              <a:t>stations have the same set of sensors.</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83368" y="446088"/>
            <a:ext cx="4559300" cy="1447800"/>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80116" y="2044273"/>
            <a:ext cx="3165804" cy="4729163"/>
          </a:xfrm>
          <a:prstGeom prst="rect">
            <a:avLst/>
          </a:prstGeom>
        </p:spPr>
      </p:pic>
    </p:spTree>
    <p:extLst>
      <p:ext uri="{BB962C8B-B14F-4D97-AF65-F5344CB8AC3E}">
        <p14:creationId xmlns:p14="http://schemas.microsoft.com/office/powerpoint/2010/main" val="183828962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Quotable">
  <a:themeElements>
    <a:clrScheme name="Quotable">
      <a:dk1>
        <a:sysClr val="windowText" lastClr="000000"/>
      </a:dk1>
      <a:lt1>
        <a:sysClr val="window" lastClr="FFFFFF"/>
      </a:lt1>
      <a:dk2>
        <a:srgbClr val="212121"/>
      </a:dk2>
      <a:lt2>
        <a:srgbClr val="636363"/>
      </a:lt2>
      <a:accent1>
        <a:srgbClr val="00C6BB"/>
      </a:accent1>
      <a:accent2>
        <a:srgbClr val="6FEBA0"/>
      </a:accent2>
      <a:accent3>
        <a:srgbClr val="B6DF5E"/>
      </a:accent3>
      <a:accent4>
        <a:srgbClr val="EFB251"/>
      </a:accent4>
      <a:accent5>
        <a:srgbClr val="EF755F"/>
      </a:accent5>
      <a:accent6>
        <a:srgbClr val="ED515C"/>
      </a:accent6>
      <a:hlink>
        <a:srgbClr val="8F8F8F"/>
      </a:hlink>
      <a:folHlink>
        <a:srgbClr val="A5A5A5"/>
      </a:folHlink>
    </a:clrScheme>
    <a:fontScheme name="Quotable">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Quotable">
      <a:fillStyleLst>
        <a:solidFill>
          <a:schemeClr val="phClr"/>
        </a:solidFill>
        <a:gradFill rotWithShape="1">
          <a:gsLst>
            <a:gs pos="0">
              <a:schemeClr val="phClr">
                <a:tint val="80000"/>
                <a:lumMod val="105000"/>
              </a:schemeClr>
            </a:gs>
            <a:gs pos="100000">
              <a:schemeClr val="phClr">
                <a:tint val="90000"/>
              </a:schemeClr>
            </a:gs>
          </a:gsLst>
          <a:lin ang="5400000" scaled="0"/>
        </a:gradFill>
        <a:blipFill rotWithShape="1">
          <a:blip xmlns:r="http://schemas.openxmlformats.org/officeDocument/2006/relationships" r:embed="rId1">
            <a:duotone>
              <a:schemeClr val="phClr">
                <a:tint val="98000"/>
                <a:lumMod val="102000"/>
              </a:schemeClr>
              <a:schemeClr val="phClr">
                <a:shade val="98000"/>
                <a:lumMod val="98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effectStyle>
        <a:effectStyle>
          <a:effectLst>
            <a:innerShdw blurRad="63500" dist="25400" dir="13500000">
              <a:srgbClr val="000000">
                <a:alpha val="75000"/>
              </a:srgbClr>
            </a:innerShdw>
          </a:effectLst>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Quotable" id="{39EC5628-30ED-4578-ACD8-9820EDB8E15A}" vid="{6F3559E9-1A4C-49D8-94D4-F41003531C4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Quotable</Template>
  <TotalTime>104</TotalTime>
  <Words>322</Words>
  <Application>Microsoft Macintosh PowerPoint</Application>
  <PresentationFormat>Widescreen</PresentationFormat>
  <Paragraphs>58</Paragraphs>
  <Slides>18</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Arial</vt:lpstr>
      <vt:lpstr>Calibri</vt:lpstr>
      <vt:lpstr>Century Gothic</vt:lpstr>
      <vt:lpstr>Wingdings 2</vt:lpstr>
      <vt:lpstr>Quotable</vt:lpstr>
      <vt:lpstr>Genetic Programing Meets Agriculture</vt:lpstr>
      <vt:lpstr>Problem</vt:lpstr>
      <vt:lpstr>Problem</vt:lpstr>
      <vt:lpstr>Goal</vt:lpstr>
      <vt:lpstr>Background</vt:lpstr>
      <vt:lpstr>Freeze/Frost</vt:lpstr>
      <vt:lpstr>Wet bulb</vt:lpstr>
      <vt:lpstr>What is it used for?</vt:lpstr>
      <vt:lpstr>Data Source</vt:lpstr>
      <vt:lpstr>Genetic Programing</vt:lpstr>
      <vt:lpstr>Genetic Programing</vt:lpstr>
      <vt:lpstr>Prediction/Ground Truth</vt:lpstr>
      <vt:lpstr>Prediction/Ground Truth</vt:lpstr>
      <vt:lpstr>Data Structure</vt:lpstr>
      <vt:lpstr>Recursive Functions</vt:lpstr>
      <vt:lpstr>Preliminary Results</vt:lpstr>
      <vt:lpstr>What we are doing next</vt:lpstr>
      <vt:lpstr>Thank you</vt:lpstr>
    </vt:vector>
  </TitlesOfParts>
  <Company/>
  <LinksUpToDate>false</LinksUpToDate>
  <SharedDoc>false</SharedDoc>
  <HyperlinksChanged>false</HyperlinksChanged>
  <AppVersion>15.0028</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Wt </dc:title>
  <dc:creator>Brad Bazemore</dc:creator>
  <cp:lastModifiedBy>Brad Bazemore</cp:lastModifiedBy>
  <cp:revision>52</cp:revision>
  <dcterms:created xsi:type="dcterms:W3CDTF">2016-11-29T03:57:21Z</dcterms:created>
  <dcterms:modified xsi:type="dcterms:W3CDTF">2016-11-29T14:52:02Z</dcterms:modified>
</cp:coreProperties>
</file>